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6"/>
  </p:notesMasterIdLst>
  <p:sldIdLst>
    <p:sldId id="256" r:id="rId2"/>
    <p:sldId id="257" r:id="rId3"/>
    <p:sldId id="259" r:id="rId4"/>
    <p:sldId id="258" r:id="rId5"/>
    <p:sldId id="260" r:id="rId6"/>
    <p:sldId id="261" r:id="rId7"/>
    <p:sldId id="262" r:id="rId8"/>
    <p:sldId id="265" r:id="rId9"/>
    <p:sldId id="264" r:id="rId10"/>
    <p:sldId id="268" r:id="rId11"/>
    <p:sldId id="266" r:id="rId12"/>
    <p:sldId id="270" r:id="rId13"/>
    <p:sldId id="272" r:id="rId14"/>
    <p:sldId id="273" r:id="rId15"/>
    <p:sldId id="293" r:id="rId16"/>
    <p:sldId id="274" r:id="rId17"/>
    <p:sldId id="275" r:id="rId18"/>
    <p:sldId id="286" r:id="rId19"/>
    <p:sldId id="287" r:id="rId20"/>
    <p:sldId id="290" r:id="rId21"/>
    <p:sldId id="294" r:id="rId22"/>
    <p:sldId id="277" r:id="rId23"/>
    <p:sldId id="288" r:id="rId24"/>
    <p:sldId id="289" r:id="rId25"/>
    <p:sldId id="279" r:id="rId26"/>
    <p:sldId id="291" r:id="rId27"/>
    <p:sldId id="280" r:id="rId28"/>
    <p:sldId id="292" r:id="rId29"/>
    <p:sldId id="278" r:id="rId30"/>
    <p:sldId id="281" r:id="rId31"/>
    <p:sldId id="283" r:id="rId32"/>
    <p:sldId id="282" r:id="rId33"/>
    <p:sldId id="284" r:id="rId34"/>
    <p:sldId id="263"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5821"/>
  </p:normalViewPr>
  <p:slideViewPr>
    <p:cSldViewPr snapToGrid="0">
      <p:cViewPr varScale="1">
        <p:scale>
          <a:sx n="111" d="100"/>
          <a:sy n="111" d="100"/>
        </p:scale>
        <p:origin x="63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EF1CFE-F2DE-934A-9CA3-67B4FE197C73}" type="datetimeFigureOut">
              <a:rPr lang="en-US" smtClean="0"/>
              <a:t>10/5/23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689CEA-A982-2048-9524-42C1083BD2AE}" type="slidenum">
              <a:rPr lang="en-US" smtClean="0"/>
              <a:t>‹#›</a:t>
            </a:fld>
            <a:endParaRPr lang="en-US"/>
          </a:p>
        </p:txBody>
      </p:sp>
    </p:spTree>
    <p:extLst>
      <p:ext uri="{BB962C8B-B14F-4D97-AF65-F5344CB8AC3E}">
        <p14:creationId xmlns:p14="http://schemas.microsoft.com/office/powerpoint/2010/main" val="17718630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Segue into SVD, movie recommendation, low rank approximation</a:t>
            </a:r>
          </a:p>
          <a:p>
            <a:r>
              <a:rPr lang="en-US" dirty="0"/>
              <a:t>https://</a:t>
            </a:r>
            <a:r>
              <a:rPr lang="en-US" dirty="0" err="1"/>
              <a:t>www.google.com</a:t>
            </a:r>
            <a:r>
              <a:rPr lang="en-US" dirty="0"/>
              <a:t>/</a:t>
            </a:r>
            <a:r>
              <a:rPr lang="en-US" dirty="0" err="1"/>
              <a:t>search?sca_esv</a:t>
            </a:r>
            <a:r>
              <a:rPr lang="en-US" dirty="0"/>
              <a:t>=567212709&amp;sxsrf=AM9HkKmE-kwKrMhveThIVW6Y-juk-QAoNg:1695290052959&amp;q=</a:t>
            </a:r>
            <a:r>
              <a:rPr lang="en-US" dirty="0" err="1"/>
              <a:t>movie+recommendations+svd&amp;tbm</a:t>
            </a:r>
            <a:r>
              <a:rPr lang="en-US" dirty="0"/>
              <a:t>=</a:t>
            </a:r>
            <a:r>
              <a:rPr lang="en-US" dirty="0" err="1"/>
              <a:t>isch&amp;source</a:t>
            </a:r>
            <a:r>
              <a:rPr lang="en-US" dirty="0"/>
              <a:t>=</a:t>
            </a:r>
            <a:r>
              <a:rPr lang="en-US" dirty="0" err="1"/>
              <a:t>lnms&amp;sa</a:t>
            </a:r>
            <a:r>
              <a:rPr lang="en-US" dirty="0"/>
              <a:t>=</a:t>
            </a:r>
            <a:r>
              <a:rPr lang="en-US" dirty="0" err="1"/>
              <a:t>X&amp;ved</a:t>
            </a:r>
            <a:r>
              <a:rPr lang="en-US" dirty="0"/>
              <a:t>=2ahUKEwjMhpfLt7uBAxU7UUEAHQVuDY4Q0pQJegQIDRAB&amp;biw=1292&amp;bih=670&amp;dpr=2.2#imgrc=U1BqzLZvwC9O3M</a:t>
            </a:r>
          </a:p>
        </p:txBody>
      </p:sp>
      <p:sp>
        <p:nvSpPr>
          <p:cNvPr id="4" name="Slide Number Placeholder 3"/>
          <p:cNvSpPr>
            <a:spLocks noGrp="1"/>
          </p:cNvSpPr>
          <p:nvPr>
            <p:ph type="sldNum" sz="quarter" idx="5"/>
          </p:nvPr>
        </p:nvSpPr>
        <p:spPr/>
        <p:txBody>
          <a:bodyPr/>
          <a:lstStyle/>
          <a:p>
            <a:fld id="{6F689CEA-A982-2048-9524-42C1083BD2AE}" type="slidenum">
              <a:rPr lang="en-US" smtClean="0"/>
              <a:t>9</a:t>
            </a:fld>
            <a:endParaRPr lang="en-US"/>
          </a:p>
        </p:txBody>
      </p:sp>
    </p:spTree>
    <p:extLst>
      <p:ext uri="{BB962C8B-B14F-4D97-AF65-F5344CB8AC3E}">
        <p14:creationId xmlns:p14="http://schemas.microsoft.com/office/powerpoint/2010/main" val="34352913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24</a:t>
            </a:fld>
            <a:endParaRPr lang="en-US"/>
          </a:p>
        </p:txBody>
      </p:sp>
    </p:spTree>
    <p:extLst>
      <p:ext uri="{BB962C8B-B14F-4D97-AF65-F5344CB8AC3E}">
        <p14:creationId xmlns:p14="http://schemas.microsoft.com/office/powerpoint/2010/main" val="1576580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25</a:t>
            </a:fld>
            <a:endParaRPr lang="en-US"/>
          </a:p>
        </p:txBody>
      </p:sp>
    </p:spTree>
    <p:extLst>
      <p:ext uri="{BB962C8B-B14F-4D97-AF65-F5344CB8AC3E}">
        <p14:creationId xmlns:p14="http://schemas.microsoft.com/office/powerpoint/2010/main" val="18195117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26</a:t>
            </a:fld>
            <a:endParaRPr lang="en-US"/>
          </a:p>
        </p:txBody>
      </p:sp>
    </p:spTree>
    <p:extLst>
      <p:ext uri="{BB962C8B-B14F-4D97-AF65-F5344CB8AC3E}">
        <p14:creationId xmlns:p14="http://schemas.microsoft.com/office/powerpoint/2010/main" val="10649024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27</a:t>
            </a:fld>
            <a:endParaRPr lang="en-US"/>
          </a:p>
        </p:txBody>
      </p:sp>
    </p:spTree>
    <p:extLst>
      <p:ext uri="{BB962C8B-B14F-4D97-AF65-F5344CB8AC3E}">
        <p14:creationId xmlns:p14="http://schemas.microsoft.com/office/powerpoint/2010/main" val="25668016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28</a:t>
            </a:fld>
            <a:endParaRPr lang="en-US"/>
          </a:p>
        </p:txBody>
      </p:sp>
    </p:spTree>
    <p:extLst>
      <p:ext uri="{BB962C8B-B14F-4D97-AF65-F5344CB8AC3E}">
        <p14:creationId xmlns:p14="http://schemas.microsoft.com/office/powerpoint/2010/main" val="12793991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29</a:t>
            </a:fld>
            <a:endParaRPr lang="en-US"/>
          </a:p>
        </p:txBody>
      </p:sp>
    </p:spTree>
    <p:extLst>
      <p:ext uri="{BB962C8B-B14F-4D97-AF65-F5344CB8AC3E}">
        <p14:creationId xmlns:p14="http://schemas.microsoft.com/office/powerpoint/2010/main" val="26243737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30</a:t>
            </a:fld>
            <a:endParaRPr lang="en-US"/>
          </a:p>
        </p:txBody>
      </p:sp>
    </p:spTree>
    <p:extLst>
      <p:ext uri="{BB962C8B-B14F-4D97-AF65-F5344CB8AC3E}">
        <p14:creationId xmlns:p14="http://schemas.microsoft.com/office/powerpoint/2010/main" val="341162936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31</a:t>
            </a:fld>
            <a:endParaRPr lang="en-US"/>
          </a:p>
        </p:txBody>
      </p:sp>
    </p:spTree>
    <p:extLst>
      <p:ext uri="{BB962C8B-B14F-4D97-AF65-F5344CB8AC3E}">
        <p14:creationId xmlns:p14="http://schemas.microsoft.com/office/powerpoint/2010/main" val="31642473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32</a:t>
            </a:fld>
            <a:endParaRPr lang="en-US"/>
          </a:p>
        </p:txBody>
      </p:sp>
    </p:spTree>
    <p:extLst>
      <p:ext uri="{BB962C8B-B14F-4D97-AF65-F5344CB8AC3E}">
        <p14:creationId xmlns:p14="http://schemas.microsoft.com/office/powerpoint/2010/main" val="26208148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33</a:t>
            </a:fld>
            <a:endParaRPr lang="en-US"/>
          </a:p>
        </p:txBody>
      </p:sp>
    </p:spTree>
    <p:extLst>
      <p:ext uri="{BB962C8B-B14F-4D97-AF65-F5344CB8AC3E}">
        <p14:creationId xmlns:p14="http://schemas.microsoft.com/office/powerpoint/2010/main" val="15470361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16</a:t>
            </a:fld>
            <a:endParaRPr lang="en-US"/>
          </a:p>
        </p:txBody>
      </p:sp>
    </p:spTree>
    <p:extLst>
      <p:ext uri="{BB962C8B-B14F-4D97-AF65-F5344CB8AC3E}">
        <p14:creationId xmlns:p14="http://schemas.microsoft.com/office/powerpoint/2010/main" val="26535132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17</a:t>
            </a:fld>
            <a:endParaRPr lang="en-US"/>
          </a:p>
        </p:txBody>
      </p:sp>
    </p:spTree>
    <p:extLst>
      <p:ext uri="{BB962C8B-B14F-4D97-AF65-F5344CB8AC3E}">
        <p14:creationId xmlns:p14="http://schemas.microsoft.com/office/powerpoint/2010/main" val="28177643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18</a:t>
            </a:fld>
            <a:endParaRPr lang="en-US"/>
          </a:p>
        </p:txBody>
      </p:sp>
    </p:spTree>
    <p:extLst>
      <p:ext uri="{BB962C8B-B14F-4D97-AF65-F5344CB8AC3E}">
        <p14:creationId xmlns:p14="http://schemas.microsoft.com/office/powerpoint/2010/main" val="1679803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19</a:t>
            </a:fld>
            <a:endParaRPr lang="en-US"/>
          </a:p>
        </p:txBody>
      </p:sp>
    </p:spTree>
    <p:extLst>
      <p:ext uri="{BB962C8B-B14F-4D97-AF65-F5344CB8AC3E}">
        <p14:creationId xmlns:p14="http://schemas.microsoft.com/office/powerpoint/2010/main" val="21633689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20</a:t>
            </a:fld>
            <a:endParaRPr lang="en-US"/>
          </a:p>
        </p:txBody>
      </p:sp>
    </p:spTree>
    <p:extLst>
      <p:ext uri="{BB962C8B-B14F-4D97-AF65-F5344CB8AC3E}">
        <p14:creationId xmlns:p14="http://schemas.microsoft.com/office/powerpoint/2010/main" val="3428214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21</a:t>
            </a:fld>
            <a:endParaRPr lang="en-US"/>
          </a:p>
        </p:txBody>
      </p:sp>
    </p:spTree>
    <p:extLst>
      <p:ext uri="{BB962C8B-B14F-4D97-AF65-F5344CB8AC3E}">
        <p14:creationId xmlns:p14="http://schemas.microsoft.com/office/powerpoint/2010/main" val="2035023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22</a:t>
            </a:fld>
            <a:endParaRPr lang="en-US"/>
          </a:p>
        </p:txBody>
      </p:sp>
    </p:spTree>
    <p:extLst>
      <p:ext uri="{BB962C8B-B14F-4D97-AF65-F5344CB8AC3E}">
        <p14:creationId xmlns:p14="http://schemas.microsoft.com/office/powerpoint/2010/main" val="1953263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23</a:t>
            </a:fld>
            <a:endParaRPr lang="en-US"/>
          </a:p>
        </p:txBody>
      </p:sp>
    </p:spTree>
    <p:extLst>
      <p:ext uri="{BB962C8B-B14F-4D97-AF65-F5344CB8AC3E}">
        <p14:creationId xmlns:p14="http://schemas.microsoft.com/office/powerpoint/2010/main" val="26646516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10/5/23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10/5/23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10/5/23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10/5/23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10/5/23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10/5/23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10/5/23</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10/5/23</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distill.pub/2016/misread-tsne/" TargetMode="External"/><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github.com/neelsoumya/visualization_lecture"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hyperlink" Target="https://github.com/neelsoumya/visualization_lecture/blob/main/mathematics_data_science.pdf"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p:txBody>
          <a:bodyPr/>
          <a:lstStyle/>
          <a:p>
            <a:r>
              <a:rPr lang="en-US" dirty="0"/>
              <a:t>The basics of unsupervised learning</a:t>
            </a:r>
          </a:p>
        </p:txBody>
      </p:sp>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p:txBody>
          <a:bodyPr/>
          <a:lstStyle/>
          <a:p>
            <a:r>
              <a:rPr lang="en-US" dirty="0"/>
              <a:t>Soumya banerjee</a:t>
            </a:r>
          </a:p>
        </p:txBody>
      </p:sp>
    </p:spTree>
    <p:extLst>
      <p:ext uri="{BB962C8B-B14F-4D97-AF65-F5344CB8AC3E}">
        <p14:creationId xmlns:p14="http://schemas.microsoft.com/office/powerpoint/2010/main" val="17905522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751012" y="2333173"/>
            <a:ext cx="8676222" cy="2968032"/>
          </a:xfrm>
        </p:spPr>
        <p:txBody>
          <a:bodyPr>
            <a:normAutofit/>
          </a:bodyPr>
          <a:lstStyle/>
          <a:p>
            <a:r>
              <a:rPr lang="en-US" dirty="0"/>
              <a:t>Linearity (linear relationship between data points and lower dimensional representation)</a:t>
            </a:r>
          </a:p>
          <a:p>
            <a:r>
              <a:rPr lang="en-US" dirty="0"/>
              <a:t>Loss function/reconstruction error (squared loss)</a:t>
            </a:r>
          </a:p>
          <a:p>
            <a:r>
              <a:rPr lang="en-US" dirty="0"/>
              <a:t>Uses the dot product (one type of inner product)</a:t>
            </a:r>
          </a:p>
          <a:p>
            <a:endParaRPr lang="en-US" dirty="0"/>
          </a:p>
        </p:txBody>
      </p:sp>
      <p:sp>
        <p:nvSpPr>
          <p:cNvPr id="4" name="Title 1">
            <a:extLst>
              <a:ext uri="{FF2B5EF4-FFF2-40B4-BE49-F238E27FC236}">
                <a16:creationId xmlns:a16="http://schemas.microsoft.com/office/drawing/2014/main" id="{ECB4E234-ACBA-B8AC-C398-E14DFA4EBE87}"/>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assumptions</a:t>
            </a:r>
          </a:p>
        </p:txBody>
      </p:sp>
    </p:spTree>
    <p:extLst>
      <p:ext uri="{BB962C8B-B14F-4D97-AF65-F5344CB8AC3E}">
        <p14:creationId xmlns:p14="http://schemas.microsoft.com/office/powerpoint/2010/main" val="42892235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1751012" y="346851"/>
            <a:ext cx="8676222" cy="1066801"/>
          </a:xfrm>
        </p:spPr>
        <p:txBody>
          <a:bodyPr>
            <a:normAutofit/>
          </a:bodyPr>
          <a:lstStyle/>
          <a:p>
            <a:r>
              <a:rPr lang="en-US" dirty="0"/>
              <a:t>activities</a:t>
            </a:r>
          </a:p>
        </p:txBody>
      </p:sp>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751012" y="6048652"/>
            <a:ext cx="8676222" cy="722243"/>
          </a:xfrm>
        </p:spPr>
        <p:txBody>
          <a:bodyPr>
            <a:normAutofit/>
          </a:bodyPr>
          <a:lstStyle/>
          <a:p>
            <a:r>
              <a:rPr lang="en-US" dirty="0"/>
              <a:t>http://</a:t>
            </a:r>
            <a:r>
              <a:rPr lang="en-US" dirty="0" err="1"/>
              <a:t>projector.tensorflow.org</a:t>
            </a:r>
            <a:r>
              <a:rPr lang="en-US" dirty="0"/>
              <a:t>/</a:t>
            </a:r>
          </a:p>
        </p:txBody>
      </p:sp>
      <p:pic>
        <p:nvPicPr>
          <p:cNvPr id="5" name="Picture 4" descr="A screenshot of a computer&#10;&#10;Description automatically generated">
            <a:extLst>
              <a:ext uri="{FF2B5EF4-FFF2-40B4-BE49-F238E27FC236}">
                <a16:creationId xmlns:a16="http://schemas.microsoft.com/office/drawing/2014/main" id="{4F9D7C5C-8008-0C8C-7019-88271094DC68}"/>
              </a:ext>
            </a:extLst>
          </p:cNvPr>
          <p:cNvPicPr>
            <a:picLocks noChangeAspect="1"/>
          </p:cNvPicPr>
          <p:nvPr/>
        </p:nvPicPr>
        <p:blipFill>
          <a:blip r:embed="rId3"/>
          <a:stretch>
            <a:fillRect/>
          </a:stretch>
        </p:blipFill>
        <p:spPr>
          <a:xfrm>
            <a:off x="2642145" y="1494677"/>
            <a:ext cx="6907709" cy="4442898"/>
          </a:xfrm>
          <a:prstGeom prst="rect">
            <a:avLst/>
          </a:prstGeom>
        </p:spPr>
      </p:pic>
    </p:spTree>
    <p:extLst>
      <p:ext uri="{BB962C8B-B14F-4D97-AF65-F5344CB8AC3E}">
        <p14:creationId xmlns:p14="http://schemas.microsoft.com/office/powerpoint/2010/main" val="12805304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608137" y="2240575"/>
            <a:ext cx="9341514" cy="3257400"/>
          </a:xfrm>
        </p:spPr>
        <p:txBody>
          <a:bodyPr>
            <a:normAutofit/>
          </a:bodyPr>
          <a:lstStyle/>
          <a:p>
            <a:r>
              <a:rPr lang="en-US" dirty="0" err="1"/>
              <a:t>tSNE</a:t>
            </a:r>
            <a:endParaRPr lang="en-US" dirty="0"/>
          </a:p>
          <a:p>
            <a:r>
              <a:rPr lang="en-US" dirty="0"/>
              <a:t>Autoencoder (non-linear loss function)</a:t>
            </a:r>
          </a:p>
        </p:txBody>
      </p:sp>
      <p:sp>
        <p:nvSpPr>
          <p:cNvPr id="4" name="Title 1">
            <a:extLst>
              <a:ext uri="{FF2B5EF4-FFF2-40B4-BE49-F238E27FC236}">
                <a16:creationId xmlns:a16="http://schemas.microsoft.com/office/drawing/2014/main" id="{A84543C2-9256-6D37-ACED-AB7C8DF3A248}"/>
              </a:ext>
            </a:extLst>
          </p:cNvPr>
          <p:cNvSpPr txBox="1">
            <a:spLocks/>
          </p:cNvSpPr>
          <p:nvPr/>
        </p:nvSpPr>
        <p:spPr>
          <a:xfrm>
            <a:off x="1608137" y="505646"/>
            <a:ext cx="8676222" cy="1066801"/>
          </a:xfrm>
          <a:prstGeom prst="rect">
            <a:avLst/>
          </a:prstGeom>
        </p:spPr>
        <p:txBody>
          <a:bodyPr vert="horz" lIns="91440" tIns="45720" rIns="91440" bIns="45720" rtlCol="0" anchor="b">
            <a:normAutofit fontScale="92500"/>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generalizations of this idea</a:t>
            </a:r>
          </a:p>
        </p:txBody>
      </p:sp>
    </p:spTree>
    <p:extLst>
      <p:ext uri="{BB962C8B-B14F-4D97-AF65-F5344CB8AC3E}">
        <p14:creationId xmlns:p14="http://schemas.microsoft.com/office/powerpoint/2010/main" val="5717119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608137" y="2240575"/>
            <a:ext cx="9341514" cy="3257400"/>
          </a:xfrm>
        </p:spPr>
        <p:txBody>
          <a:bodyPr>
            <a:normAutofit/>
          </a:bodyPr>
          <a:lstStyle/>
          <a:p>
            <a:r>
              <a:rPr lang="en-US" dirty="0"/>
              <a:t>Distances not preserved</a:t>
            </a:r>
          </a:p>
          <a:p>
            <a:r>
              <a:rPr lang="en-US" dirty="0" err="1"/>
              <a:t>tSNE</a:t>
            </a:r>
            <a:r>
              <a:rPr lang="en-US" dirty="0"/>
              <a:t> can be used for hypothesis generation. There are many pitfalls to this. </a:t>
            </a:r>
          </a:p>
          <a:p>
            <a:r>
              <a:rPr lang="en-US" dirty="0">
                <a:hlinkClick r:id="rId3"/>
              </a:rPr>
              <a:t>https://distill.pub/2016/misread-tsne/</a:t>
            </a:r>
            <a:endParaRPr lang="en-US" dirty="0"/>
          </a:p>
          <a:p>
            <a:r>
              <a:rPr lang="en-US" dirty="0"/>
              <a:t>Other pitfalls: distances not preserved. For example, a 2d map is a projection from 3D</a:t>
            </a:r>
          </a:p>
          <a:p>
            <a:endParaRPr lang="en-US" dirty="0"/>
          </a:p>
        </p:txBody>
      </p:sp>
      <p:sp>
        <p:nvSpPr>
          <p:cNvPr id="4" name="Title 1">
            <a:extLst>
              <a:ext uri="{FF2B5EF4-FFF2-40B4-BE49-F238E27FC236}">
                <a16:creationId xmlns:a16="http://schemas.microsoft.com/office/drawing/2014/main" id="{A84543C2-9256-6D37-ACED-AB7C8DF3A248}"/>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pitfalls</a:t>
            </a:r>
          </a:p>
        </p:txBody>
      </p:sp>
    </p:spTree>
    <p:extLst>
      <p:ext uri="{BB962C8B-B14F-4D97-AF65-F5344CB8AC3E}">
        <p14:creationId xmlns:p14="http://schemas.microsoft.com/office/powerpoint/2010/main" val="33485626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608137" y="2240575"/>
            <a:ext cx="9341514" cy="3257400"/>
          </a:xfrm>
        </p:spPr>
        <p:txBody>
          <a:bodyPr>
            <a:normAutofit fontScale="92500"/>
          </a:bodyPr>
          <a:lstStyle/>
          <a:p>
            <a:r>
              <a:rPr lang="en-US" dirty="0"/>
              <a:t>removing outliers in genomic data using PCA.</a:t>
            </a:r>
          </a:p>
          <a:p>
            <a:endParaRPr lang="en-US" dirty="0"/>
          </a:p>
          <a:p>
            <a:r>
              <a:rPr lang="en-US" dirty="0"/>
              <a:t>Frequently in genomic data we may have to remove outliers. These outliers may be due to technical/batch effects or unknown reasons not connected to biology.</a:t>
            </a:r>
          </a:p>
          <a:p>
            <a:endParaRPr lang="en-US" dirty="0"/>
          </a:p>
          <a:p>
            <a:r>
              <a:rPr lang="en-US" dirty="0"/>
              <a:t>This has implications for any tests performed downstream. For example, t-tests can be performed downstream after performing PCA. If there are outliers, it may affect the results of the t-test. See \cite{Aschenbrenner2019} for an application to bulk and single-cell sequencing data.</a:t>
            </a:r>
          </a:p>
        </p:txBody>
      </p:sp>
      <p:sp>
        <p:nvSpPr>
          <p:cNvPr id="4" name="Title 1">
            <a:extLst>
              <a:ext uri="{FF2B5EF4-FFF2-40B4-BE49-F238E27FC236}">
                <a16:creationId xmlns:a16="http://schemas.microsoft.com/office/drawing/2014/main" id="{A84543C2-9256-6D37-ACED-AB7C8DF3A248}"/>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Case studies</a:t>
            </a:r>
          </a:p>
        </p:txBody>
      </p:sp>
    </p:spTree>
    <p:extLst>
      <p:ext uri="{BB962C8B-B14F-4D97-AF65-F5344CB8AC3E}">
        <p14:creationId xmlns:p14="http://schemas.microsoft.com/office/powerpoint/2010/main" val="27684056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608137" y="2240575"/>
            <a:ext cx="9341514" cy="3257400"/>
          </a:xfrm>
        </p:spPr>
        <p:txBody>
          <a:bodyPr>
            <a:normAutofit/>
          </a:bodyPr>
          <a:lstStyle/>
          <a:p>
            <a:r>
              <a:rPr lang="en-US" dirty="0"/>
              <a:t>Visualization/dimensionality reduction pitfalls</a:t>
            </a:r>
          </a:p>
          <a:p>
            <a:r>
              <a:rPr lang="en-US" dirty="0"/>
              <a:t>Pitfalls</a:t>
            </a:r>
          </a:p>
          <a:p>
            <a:r>
              <a:rPr lang="en-US" dirty="0"/>
              <a:t>https://</a:t>
            </a:r>
            <a:r>
              <a:rPr lang="en-US" dirty="0" err="1"/>
              <a:t>distill.pub</a:t>
            </a:r>
            <a:r>
              <a:rPr lang="en-US" dirty="0"/>
              <a:t>/2016/misread-</a:t>
            </a:r>
            <a:r>
              <a:rPr lang="en-US" dirty="0" err="1"/>
              <a:t>tsne</a:t>
            </a:r>
            <a:r>
              <a:rPr lang="en-US" dirty="0"/>
              <a:t>/</a:t>
            </a:r>
          </a:p>
          <a:p>
            <a:r>
              <a:rPr lang="en-US" dirty="0"/>
              <a:t>Other pitfalls: distances not preserved. For example, a 2d map is a projection from 3D</a:t>
            </a:r>
          </a:p>
        </p:txBody>
      </p:sp>
      <p:sp>
        <p:nvSpPr>
          <p:cNvPr id="4" name="Title 1">
            <a:extLst>
              <a:ext uri="{FF2B5EF4-FFF2-40B4-BE49-F238E27FC236}">
                <a16:creationId xmlns:a16="http://schemas.microsoft.com/office/drawing/2014/main" id="{A84543C2-9256-6D37-ACED-AB7C8DF3A248}"/>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Case studies</a:t>
            </a:r>
          </a:p>
        </p:txBody>
      </p:sp>
    </p:spTree>
    <p:extLst>
      <p:ext uri="{BB962C8B-B14F-4D97-AF65-F5344CB8AC3E}">
        <p14:creationId xmlns:p14="http://schemas.microsoft.com/office/powerpoint/2010/main" val="39579346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7D5BA-00D8-A2ED-0BB5-362BAAC398D2}"/>
              </a:ext>
            </a:extLst>
          </p:cNvPr>
          <p:cNvSpPr>
            <a:spLocks noGrp="1"/>
          </p:cNvSpPr>
          <p:nvPr>
            <p:ph type="title"/>
          </p:nvPr>
        </p:nvSpPr>
        <p:spPr>
          <a:xfrm>
            <a:off x="6735098" y="609600"/>
            <a:ext cx="4798142" cy="3642851"/>
          </a:xfrm>
        </p:spPr>
        <p:txBody>
          <a:bodyPr vert="horz" lIns="91440" tIns="45720" rIns="91440" bIns="45720" rtlCol="0" anchor="b">
            <a:normAutofit/>
          </a:bodyPr>
          <a:lstStyle/>
          <a:p>
            <a:pPr algn="ctr"/>
            <a:r>
              <a:rPr lang="en-US" sz="4800">
                <a:effectLst>
                  <a:glow rad="38100">
                    <a:schemeClr val="bg1">
                      <a:lumMod val="65000"/>
                      <a:lumOff val="35000"/>
                      <a:alpha val="50000"/>
                    </a:schemeClr>
                  </a:glow>
                  <a:outerShdw blurRad="28575" dist="31750" dir="13200000" algn="tl" rotWithShape="0">
                    <a:srgbClr val="000000">
                      <a:alpha val="25000"/>
                    </a:srgbClr>
                  </a:outerShdw>
                </a:effectLst>
              </a:rPr>
              <a:t>Case study</a:t>
            </a:r>
          </a:p>
        </p:txBody>
      </p:sp>
      <p:pic>
        <p:nvPicPr>
          <p:cNvPr id="7" name="Picture 6" descr="Calendar&#10;&#10;Description automatically generated with low confidence">
            <a:extLst>
              <a:ext uri="{FF2B5EF4-FFF2-40B4-BE49-F238E27FC236}">
                <a16:creationId xmlns:a16="http://schemas.microsoft.com/office/drawing/2014/main" id="{00FE03B5-33EF-3BB0-29E9-44204DE79FF4}"/>
              </a:ext>
            </a:extLst>
          </p:cNvPr>
          <p:cNvPicPr>
            <a:picLocks noChangeAspect="1"/>
          </p:cNvPicPr>
          <p:nvPr/>
        </p:nvPicPr>
        <p:blipFill rotWithShape="1">
          <a:blip r:embed="rId3"/>
          <a:srcRect t="2682" r="1" b="18493"/>
          <a:stretch/>
        </p:blipFill>
        <p:spPr>
          <a:xfrm>
            <a:off x="633999" y="636640"/>
            <a:ext cx="5462001" cy="5591541"/>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1291835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7D5BA-00D8-A2ED-0BB5-362BAAC398D2}"/>
              </a:ext>
            </a:extLst>
          </p:cNvPr>
          <p:cNvSpPr>
            <a:spLocks noGrp="1"/>
          </p:cNvSpPr>
          <p:nvPr>
            <p:ph type="title"/>
          </p:nvPr>
        </p:nvSpPr>
        <p:spPr>
          <a:xfrm>
            <a:off x="5309418" y="609600"/>
            <a:ext cx="6223821" cy="3642851"/>
          </a:xfrm>
        </p:spPr>
        <p:txBody>
          <a:bodyPr vert="horz" lIns="91440" tIns="45720" rIns="91440" bIns="45720" rtlCol="0" anchor="b">
            <a:normAutofit/>
          </a:bodyPr>
          <a:lstStyle/>
          <a:p>
            <a:pPr algn="ctr"/>
            <a:r>
              <a:rPr lang="en-US" sz="4800">
                <a:effectLst>
                  <a:glow rad="38100">
                    <a:schemeClr val="bg1">
                      <a:lumMod val="65000"/>
                      <a:lumOff val="35000"/>
                      <a:alpha val="50000"/>
                    </a:schemeClr>
                  </a:glow>
                  <a:outerShdw blurRad="28575" dist="31750" dir="13200000" algn="tl" rotWithShape="0">
                    <a:srgbClr val="000000">
                      <a:alpha val="25000"/>
                    </a:srgbClr>
                  </a:outerShdw>
                </a:effectLst>
              </a:rPr>
              <a:t>Case study</a:t>
            </a:r>
          </a:p>
        </p:txBody>
      </p:sp>
      <p:pic>
        <p:nvPicPr>
          <p:cNvPr id="4" name="Picture 3" descr="Diagram, schematic&#10;&#10;Description automatically generated">
            <a:extLst>
              <a:ext uri="{FF2B5EF4-FFF2-40B4-BE49-F238E27FC236}">
                <a16:creationId xmlns:a16="http://schemas.microsoft.com/office/drawing/2014/main" id="{7DABBCB0-FC56-8F4D-BB64-F39D2405B413}"/>
              </a:ext>
            </a:extLst>
          </p:cNvPr>
          <p:cNvPicPr>
            <a:picLocks noChangeAspect="1"/>
          </p:cNvPicPr>
          <p:nvPr/>
        </p:nvPicPr>
        <p:blipFill>
          <a:blip r:embed="rId3"/>
          <a:stretch>
            <a:fillRect/>
          </a:stretch>
        </p:blipFill>
        <p:spPr>
          <a:xfrm>
            <a:off x="633999" y="683824"/>
            <a:ext cx="4001315" cy="5481253"/>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79334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p:txBody>
          <a:bodyPr/>
          <a:lstStyle/>
          <a:p>
            <a:endParaRPr lang="en-US"/>
          </a:p>
        </p:txBody>
      </p:sp>
      <p:pic>
        <p:nvPicPr>
          <p:cNvPr id="7" name="Picture 6" descr="A graph with black dots&#10;&#10;Description automatically generated">
            <a:extLst>
              <a:ext uri="{FF2B5EF4-FFF2-40B4-BE49-F238E27FC236}">
                <a16:creationId xmlns:a16="http://schemas.microsoft.com/office/drawing/2014/main" id="{28CC4F28-E116-2364-8B60-A43CA6EC28AA}"/>
              </a:ext>
            </a:extLst>
          </p:cNvPr>
          <p:cNvPicPr>
            <a:picLocks noChangeAspect="1"/>
          </p:cNvPicPr>
          <p:nvPr/>
        </p:nvPicPr>
        <p:blipFill>
          <a:blip r:embed="rId3"/>
          <a:stretch>
            <a:fillRect/>
          </a:stretch>
        </p:blipFill>
        <p:spPr>
          <a:xfrm>
            <a:off x="1714151" y="0"/>
            <a:ext cx="7772400" cy="6082264"/>
          </a:xfrm>
          <a:prstGeom prst="rect">
            <a:avLst/>
          </a:prstGeom>
        </p:spPr>
      </p:pic>
    </p:spTree>
    <p:extLst>
      <p:ext uri="{BB962C8B-B14F-4D97-AF65-F5344CB8AC3E}">
        <p14:creationId xmlns:p14="http://schemas.microsoft.com/office/powerpoint/2010/main" val="11399117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p:txBody>
          <a:bodyPr/>
          <a:lstStyle/>
          <a:p>
            <a:r>
              <a:rPr lang="en-US" dirty="0"/>
              <a:t>T-test</a:t>
            </a:r>
          </a:p>
        </p:txBody>
      </p:sp>
    </p:spTree>
    <p:extLst>
      <p:ext uri="{BB962C8B-B14F-4D97-AF65-F5344CB8AC3E}">
        <p14:creationId xmlns:p14="http://schemas.microsoft.com/office/powerpoint/2010/main" val="27814969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1608137" y="505646"/>
            <a:ext cx="8676222" cy="1066801"/>
          </a:xfrm>
        </p:spPr>
        <p:txBody>
          <a:bodyPr>
            <a:normAutofit/>
          </a:bodyPr>
          <a:lstStyle/>
          <a:p>
            <a:r>
              <a:rPr lang="en-US" dirty="0"/>
              <a:t>Supervised learning</a:t>
            </a:r>
          </a:p>
        </p:txBody>
      </p:sp>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751012" y="5516211"/>
            <a:ext cx="8676222" cy="722243"/>
          </a:xfrm>
        </p:spPr>
        <p:txBody>
          <a:bodyPr>
            <a:normAutofit/>
          </a:bodyPr>
          <a:lstStyle/>
          <a:p>
            <a:endParaRPr lang="en-US"/>
          </a:p>
        </p:txBody>
      </p:sp>
      <p:pic>
        <p:nvPicPr>
          <p:cNvPr id="5" name="Picture 4" descr="A screenshot of a bar graph&#10;&#10;Description automatically generated">
            <a:extLst>
              <a:ext uri="{FF2B5EF4-FFF2-40B4-BE49-F238E27FC236}">
                <a16:creationId xmlns:a16="http://schemas.microsoft.com/office/drawing/2014/main" id="{DDF36122-625F-D5A5-3335-A3C09F63A43A}"/>
              </a:ext>
            </a:extLst>
          </p:cNvPr>
          <p:cNvPicPr>
            <a:picLocks noChangeAspect="1"/>
          </p:cNvPicPr>
          <p:nvPr/>
        </p:nvPicPr>
        <p:blipFill>
          <a:blip r:embed="rId3"/>
          <a:stretch>
            <a:fillRect/>
          </a:stretch>
        </p:blipFill>
        <p:spPr>
          <a:xfrm>
            <a:off x="2472848" y="1768792"/>
            <a:ext cx="7241681" cy="3602736"/>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26139150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a:xfrm>
            <a:off x="1141413" y="609600"/>
            <a:ext cx="9905998" cy="5177742"/>
          </a:xfrm>
        </p:spPr>
        <p:txBody>
          <a:bodyPr>
            <a:normAutofit fontScale="90000"/>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Design matrix</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err="1">
                <a:effectLst/>
                <a:latin typeface="Calibri" panose="020F0502020204030204" pitchFamily="34" charset="0"/>
                <a:ea typeface="Calibri" panose="020F0502020204030204" pitchFamily="34" charset="0"/>
                <a:cs typeface="Times New Roman" panose="02020603050405020304" pitchFamily="18" charset="0"/>
              </a:rPr>
              <a:t>Glm</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Correlated periodic</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Exponential</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err="1">
                <a:effectLst/>
                <a:latin typeface="Calibri" panose="020F0502020204030204" pitchFamily="34" charset="0"/>
                <a:ea typeface="Calibri" panose="020F0502020204030204" pitchFamily="34" charset="0"/>
                <a:cs typeface="Times New Roman" panose="02020603050405020304" pitchFamily="18" charset="0"/>
              </a:rPr>
              <a:t>Hiow</a:t>
            </a:r>
            <a:r>
              <a:rPr lang="en-GB" sz="1800" dirty="0">
                <a:effectLst/>
                <a:latin typeface="Calibri" panose="020F0502020204030204" pitchFamily="34" charset="0"/>
                <a:ea typeface="Calibri" panose="020F0502020204030204" pitchFamily="34" charset="0"/>
                <a:cs typeface="Times New Roman" panose="02020603050405020304" pitchFamily="18" charset="0"/>
              </a:rPr>
              <a:t> to pick</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How do I get to this out of data</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How do I communicate this to stakeholders</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More tools for data visualization</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Generate data</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Visualize it</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High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dumenosional</a:t>
            </a:r>
            <a:r>
              <a:rPr lang="en-GB" sz="1800" dirty="0">
                <a:effectLst/>
                <a:latin typeface="Calibri" panose="020F0502020204030204" pitchFamily="34" charset="0"/>
                <a:ea typeface="Calibri" panose="020F0502020204030204" pitchFamily="34" charset="0"/>
                <a:cs typeface="Times New Roman" panose="02020603050405020304" pitchFamily="18" charset="0"/>
              </a:rPr>
              <a:t> data</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Results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visualizE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Communicate this</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Cancer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woring</a:t>
            </a:r>
            <a:r>
              <a:rPr lang="en-GB" sz="1800" dirty="0">
                <a:effectLst/>
                <a:latin typeface="Calibri" panose="020F0502020204030204" pitchFamily="34" charset="0"/>
                <a:ea typeface="Calibri" panose="020F0502020204030204" pitchFamily="34" charset="0"/>
                <a:cs typeface="Times New Roman" panose="02020603050405020304" pitchFamily="18" charset="0"/>
              </a:rPr>
              <a:t> link winter environmental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actiivis</a:t>
            </a:r>
            <a:r>
              <a:rPr lang="en-GB" sz="1800" dirty="0">
                <a:effectLst/>
                <a:latin typeface="Calibri" panose="020F0502020204030204" pitchFamily="34" charset="0"/>
                <a:ea typeface="Calibri" panose="020F0502020204030204" pitchFamily="34" charset="0"/>
                <a:cs typeface="Times New Roman" panose="02020603050405020304" pitchFamily="18" charset="0"/>
              </a:rPr>
              <a:t> Rachel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carson</a:t>
            </a:r>
            <a:r>
              <a:rPr lang="en-GB" sz="1800" dirty="0">
                <a:effectLst/>
                <a:latin typeface="Calibri" panose="020F0502020204030204" pitchFamily="34" charset="0"/>
                <a:ea typeface="Calibri" panose="020F0502020204030204" pitchFamily="34" charset="0"/>
                <a:cs typeface="Times New Roman" panose="02020603050405020304" pitchFamily="18" charset="0"/>
              </a:rPr>
              <a:t> silent spring</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pitfalls</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prob visualize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41132000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a:xfrm>
            <a:off x="1141413" y="609600"/>
            <a:ext cx="9905998" cy="5177742"/>
          </a:xfrm>
        </p:spPr>
        <p:txBody>
          <a:bodyPr>
            <a:normAutofit/>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Basics and pitfalls in data visualization</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1. Know your audience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2. Pick visualization based on audience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3. Visualize data and then pick models</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4. Add narrative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8753595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7" name="Picture 6" descr="A black and white math equation&#10;&#10;Description automatically generated">
            <a:extLst>
              <a:ext uri="{FF2B5EF4-FFF2-40B4-BE49-F238E27FC236}">
                <a16:creationId xmlns:a16="http://schemas.microsoft.com/office/drawing/2014/main" id="{6DEA8530-00AB-9608-C1F7-D0DE1828E488}"/>
              </a:ext>
            </a:extLst>
          </p:cNvPr>
          <p:cNvPicPr>
            <a:picLocks noChangeAspect="1"/>
          </p:cNvPicPr>
          <p:nvPr/>
        </p:nvPicPr>
        <p:blipFill>
          <a:blip r:embed="rId3"/>
          <a:stretch>
            <a:fillRect/>
          </a:stretch>
        </p:blipFill>
        <p:spPr>
          <a:xfrm>
            <a:off x="3486150" y="2768600"/>
            <a:ext cx="5219700" cy="1320800"/>
          </a:xfrm>
          <a:prstGeom prst="rect">
            <a:avLst/>
          </a:prstGeom>
        </p:spPr>
      </p:pic>
    </p:spTree>
    <p:extLst>
      <p:ext uri="{BB962C8B-B14F-4D97-AF65-F5344CB8AC3E}">
        <p14:creationId xmlns:p14="http://schemas.microsoft.com/office/powerpoint/2010/main" val="88310580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1026" name="Picture 2" descr="Fig. 3">
            <a:extLst>
              <a:ext uri="{FF2B5EF4-FFF2-40B4-BE49-F238E27FC236}">
                <a16:creationId xmlns:a16="http://schemas.microsoft.com/office/drawing/2014/main" id="{EA4B8BB8-60B3-9A7A-0A58-4332B86598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46463" y="0"/>
            <a:ext cx="52974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26910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2050" name="Picture 2">
            <a:extLst>
              <a:ext uri="{FF2B5EF4-FFF2-40B4-BE49-F238E27FC236}">
                <a16:creationId xmlns:a16="http://schemas.microsoft.com/office/drawing/2014/main" id="{39E1B34E-E02C-446C-41C7-E1F597EC26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65438" y="0"/>
            <a:ext cx="646112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35880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3" name="Picture 2" descr="A graph with numbers and lines&#10;&#10;Description automatically generated">
            <a:extLst>
              <a:ext uri="{FF2B5EF4-FFF2-40B4-BE49-F238E27FC236}">
                <a16:creationId xmlns:a16="http://schemas.microsoft.com/office/drawing/2014/main" id="{ACA60E3F-3C8B-9E23-03D9-60B6C87D5F5C}"/>
              </a:ext>
            </a:extLst>
          </p:cNvPr>
          <p:cNvPicPr>
            <a:picLocks noChangeAspect="1"/>
          </p:cNvPicPr>
          <p:nvPr/>
        </p:nvPicPr>
        <p:blipFill>
          <a:blip r:embed="rId3"/>
          <a:stretch>
            <a:fillRect/>
          </a:stretch>
        </p:blipFill>
        <p:spPr>
          <a:xfrm>
            <a:off x="2674937" y="1362075"/>
            <a:ext cx="7772400" cy="4549033"/>
          </a:xfrm>
          <a:prstGeom prst="rect">
            <a:avLst/>
          </a:prstGeom>
        </p:spPr>
      </p:pic>
    </p:spTree>
    <p:extLst>
      <p:ext uri="{BB962C8B-B14F-4D97-AF65-F5344CB8AC3E}">
        <p14:creationId xmlns:p14="http://schemas.microsoft.com/office/powerpoint/2010/main" val="6920279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sp>
        <p:nvSpPr>
          <p:cNvPr id="4" name="TextBox 3">
            <a:extLst>
              <a:ext uri="{FF2B5EF4-FFF2-40B4-BE49-F238E27FC236}">
                <a16:creationId xmlns:a16="http://schemas.microsoft.com/office/drawing/2014/main" id="{70811F4F-71DC-5A58-98C2-9C488DE90086}"/>
              </a:ext>
            </a:extLst>
          </p:cNvPr>
          <p:cNvSpPr txBox="1"/>
          <p:nvPr/>
        </p:nvSpPr>
        <p:spPr>
          <a:xfrm>
            <a:off x="3049929" y="2708373"/>
            <a:ext cx="6099858" cy="3970318"/>
          </a:xfrm>
          <a:prstGeom prst="rect">
            <a:avLst/>
          </a:prstGeom>
          <a:noFill/>
        </p:spPr>
        <p:txBody>
          <a:bodyPr wrap="square">
            <a:spAutoFit/>
          </a:bodyPr>
          <a:lstStyle/>
          <a:p>
            <a:r>
              <a:rPr lang="en-US" dirty="0"/>
              <a:t>Visualizing the data (for example, time-series data) can reveal what kinds of models would be appropriate. For example, if time series data has some seasonality, then a seasonal auto-regressive model (SARIMA) may be appropriate.</a:t>
            </a:r>
          </a:p>
          <a:p>
            <a:endParaRPr lang="en-US" dirty="0"/>
          </a:p>
          <a:p>
            <a:r>
              <a:rPr lang="en-US" dirty="0"/>
              <a:t>Visualization may also reveal if the underlying model/assumptions may have changed after a certain time. For example, in financial time-series data, there usually is a change after 2008 due to the global financial crisis.</a:t>
            </a:r>
          </a:p>
          <a:p>
            <a:endParaRPr lang="en-US" dirty="0"/>
          </a:p>
          <a:p>
            <a:r>
              <a:rPr lang="en-US" dirty="0"/>
              <a:t>This may suggest that a new model or more data is required.</a:t>
            </a:r>
          </a:p>
        </p:txBody>
      </p:sp>
    </p:spTree>
    <p:extLst>
      <p:ext uri="{BB962C8B-B14F-4D97-AF65-F5344CB8AC3E}">
        <p14:creationId xmlns:p14="http://schemas.microsoft.com/office/powerpoint/2010/main" val="37229433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4" name="Picture 3" descr="A black and white math equation&#10;&#10;Description automatically generated">
            <a:extLst>
              <a:ext uri="{FF2B5EF4-FFF2-40B4-BE49-F238E27FC236}">
                <a16:creationId xmlns:a16="http://schemas.microsoft.com/office/drawing/2014/main" id="{C0B34663-540D-B888-7B05-2350B1300A79}"/>
              </a:ext>
            </a:extLst>
          </p:cNvPr>
          <p:cNvPicPr>
            <a:picLocks noChangeAspect="1"/>
          </p:cNvPicPr>
          <p:nvPr/>
        </p:nvPicPr>
        <p:blipFill>
          <a:blip r:embed="rId3"/>
          <a:stretch>
            <a:fillRect/>
          </a:stretch>
        </p:blipFill>
        <p:spPr>
          <a:xfrm>
            <a:off x="3232150" y="2762250"/>
            <a:ext cx="5727700" cy="1333500"/>
          </a:xfrm>
          <a:prstGeom prst="rect">
            <a:avLst/>
          </a:prstGeom>
        </p:spPr>
      </p:pic>
    </p:spTree>
    <p:extLst>
      <p:ext uri="{BB962C8B-B14F-4D97-AF65-F5344CB8AC3E}">
        <p14:creationId xmlns:p14="http://schemas.microsoft.com/office/powerpoint/2010/main" val="15660566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sp>
        <p:nvSpPr>
          <p:cNvPr id="2" name="TextBox 1">
            <a:extLst>
              <a:ext uri="{FF2B5EF4-FFF2-40B4-BE49-F238E27FC236}">
                <a16:creationId xmlns:a16="http://schemas.microsoft.com/office/drawing/2014/main" id="{605ADC4E-132B-3FEC-764E-AEA27313552C}"/>
              </a:ext>
            </a:extLst>
          </p:cNvPr>
          <p:cNvSpPr txBox="1"/>
          <p:nvPr/>
        </p:nvSpPr>
        <p:spPr>
          <a:xfrm>
            <a:off x="3049929" y="2708373"/>
            <a:ext cx="6099858" cy="2862322"/>
          </a:xfrm>
          <a:prstGeom prst="rect">
            <a:avLst/>
          </a:prstGeom>
          <a:noFill/>
        </p:spPr>
        <p:txBody>
          <a:bodyPr wrap="square">
            <a:spAutoFit/>
          </a:bodyPr>
          <a:lstStyle/>
          <a:p>
            <a:r>
              <a:rPr lang="en-US" dirty="0"/>
              <a:t>Assumptions</a:t>
            </a:r>
          </a:p>
          <a:p>
            <a:endParaRPr lang="en-US" dirty="0"/>
          </a:p>
          <a:p>
            <a:r>
              <a:rPr lang="en-US" dirty="0"/>
              <a:t>Similar to linear regression</a:t>
            </a:r>
            <a:r>
              <a:rPr lang="en-US"/>
              <a:t>/GLM (VAR model/ARIMA)</a:t>
            </a:r>
            <a:endParaRPr lang="en-US" dirty="0"/>
          </a:p>
          <a:p>
            <a:endParaRPr lang="en-US" dirty="0"/>
          </a:p>
          <a:p>
            <a:r>
              <a:rPr lang="en-US" dirty="0"/>
              <a:t>Look at correlations</a:t>
            </a:r>
          </a:p>
          <a:p>
            <a:endParaRPr lang="en-US" dirty="0"/>
          </a:p>
          <a:p>
            <a:r>
              <a:rPr lang="en-US" dirty="0"/>
              <a:t>Simpler models are better (moving averages better than anything fancy/ML)</a:t>
            </a:r>
          </a:p>
          <a:p>
            <a:endParaRPr lang="en-US" dirty="0"/>
          </a:p>
          <a:p>
            <a:endParaRPr lang="en-US" dirty="0"/>
          </a:p>
        </p:txBody>
      </p:sp>
    </p:spTree>
    <p:extLst>
      <p:ext uri="{BB962C8B-B14F-4D97-AF65-F5344CB8AC3E}">
        <p14:creationId xmlns:p14="http://schemas.microsoft.com/office/powerpoint/2010/main" val="19541500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3" name="Picture 2" descr="A graph of a graph with lines and numbers&#10;&#10;Description automatically generated">
            <a:extLst>
              <a:ext uri="{FF2B5EF4-FFF2-40B4-BE49-F238E27FC236}">
                <a16:creationId xmlns:a16="http://schemas.microsoft.com/office/drawing/2014/main" id="{143C55CB-CB53-B8DA-8AE2-02C73536CDC5}"/>
              </a:ext>
            </a:extLst>
          </p:cNvPr>
          <p:cNvPicPr>
            <a:picLocks noChangeAspect="1"/>
          </p:cNvPicPr>
          <p:nvPr/>
        </p:nvPicPr>
        <p:blipFill>
          <a:blip r:embed="rId3"/>
          <a:stretch>
            <a:fillRect/>
          </a:stretch>
        </p:blipFill>
        <p:spPr>
          <a:xfrm>
            <a:off x="2667000" y="936625"/>
            <a:ext cx="7772400" cy="5469466"/>
          </a:xfrm>
          <a:prstGeom prst="rect">
            <a:avLst/>
          </a:prstGeom>
        </p:spPr>
      </p:pic>
    </p:spTree>
    <p:extLst>
      <p:ext uri="{BB962C8B-B14F-4D97-AF65-F5344CB8AC3E}">
        <p14:creationId xmlns:p14="http://schemas.microsoft.com/office/powerpoint/2010/main" val="22311018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751012" y="5516211"/>
            <a:ext cx="8676222" cy="722243"/>
          </a:xfrm>
        </p:spPr>
        <p:txBody>
          <a:bodyPr>
            <a:normAutofit/>
          </a:bodyPr>
          <a:lstStyle/>
          <a:p>
            <a:endParaRPr lang="en-US"/>
          </a:p>
        </p:txBody>
      </p:sp>
      <p:pic>
        <p:nvPicPr>
          <p:cNvPr id="5" name="Picture 4" descr="A diagram of a function&#10;&#10;Description automatically generated">
            <a:extLst>
              <a:ext uri="{FF2B5EF4-FFF2-40B4-BE49-F238E27FC236}">
                <a16:creationId xmlns:a16="http://schemas.microsoft.com/office/drawing/2014/main" id="{9F40593E-0DDB-808B-F7BC-41ECA67656DA}"/>
              </a:ext>
            </a:extLst>
          </p:cNvPr>
          <p:cNvPicPr>
            <a:picLocks noChangeAspect="1"/>
          </p:cNvPicPr>
          <p:nvPr/>
        </p:nvPicPr>
        <p:blipFill>
          <a:blip r:embed="rId3"/>
          <a:stretch>
            <a:fillRect/>
          </a:stretch>
        </p:blipFill>
        <p:spPr>
          <a:xfrm>
            <a:off x="3634483" y="1577632"/>
            <a:ext cx="4918410" cy="3602736"/>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7" name="Title 1">
            <a:extLst>
              <a:ext uri="{FF2B5EF4-FFF2-40B4-BE49-F238E27FC236}">
                <a16:creationId xmlns:a16="http://schemas.microsoft.com/office/drawing/2014/main" id="{C1E62ADA-9D16-0C9C-184E-284F57FBB695}"/>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t>Supervised learning</a:t>
            </a:r>
            <a:endParaRPr lang="en-US" dirty="0"/>
          </a:p>
        </p:txBody>
      </p:sp>
    </p:spTree>
    <p:extLst>
      <p:ext uri="{BB962C8B-B14F-4D97-AF65-F5344CB8AC3E}">
        <p14:creationId xmlns:p14="http://schemas.microsoft.com/office/powerpoint/2010/main" val="5929937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4" name="Picture 3" descr="A graph of a graph showing the growth of a number of importers&#10;&#10;Description automatically generated">
            <a:extLst>
              <a:ext uri="{FF2B5EF4-FFF2-40B4-BE49-F238E27FC236}">
                <a16:creationId xmlns:a16="http://schemas.microsoft.com/office/drawing/2014/main" id="{FA26BE0E-B161-0C91-7922-979A244A5AD7}"/>
              </a:ext>
            </a:extLst>
          </p:cNvPr>
          <p:cNvPicPr>
            <a:picLocks noChangeAspect="1"/>
          </p:cNvPicPr>
          <p:nvPr/>
        </p:nvPicPr>
        <p:blipFill>
          <a:blip r:embed="rId3"/>
          <a:stretch>
            <a:fillRect/>
          </a:stretch>
        </p:blipFill>
        <p:spPr>
          <a:xfrm>
            <a:off x="1791020" y="0"/>
            <a:ext cx="7772400" cy="6190867"/>
          </a:xfrm>
          <a:prstGeom prst="rect">
            <a:avLst/>
          </a:prstGeom>
        </p:spPr>
      </p:pic>
    </p:spTree>
    <p:extLst>
      <p:ext uri="{BB962C8B-B14F-4D97-AF65-F5344CB8AC3E}">
        <p14:creationId xmlns:p14="http://schemas.microsoft.com/office/powerpoint/2010/main" val="146169805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3" name="Picture 2" descr="A text on a white background&#10;&#10;Description automatically generated">
            <a:extLst>
              <a:ext uri="{FF2B5EF4-FFF2-40B4-BE49-F238E27FC236}">
                <a16:creationId xmlns:a16="http://schemas.microsoft.com/office/drawing/2014/main" id="{8F42FC0E-BEA7-CAFC-D5F4-4BAE14DA268C}"/>
              </a:ext>
            </a:extLst>
          </p:cNvPr>
          <p:cNvPicPr>
            <a:picLocks noChangeAspect="1"/>
          </p:cNvPicPr>
          <p:nvPr/>
        </p:nvPicPr>
        <p:blipFill>
          <a:blip r:embed="rId3"/>
          <a:stretch>
            <a:fillRect/>
          </a:stretch>
        </p:blipFill>
        <p:spPr>
          <a:xfrm>
            <a:off x="2554287" y="1170027"/>
            <a:ext cx="7772400" cy="4517946"/>
          </a:xfrm>
          <a:prstGeom prst="rect">
            <a:avLst/>
          </a:prstGeom>
        </p:spPr>
      </p:pic>
    </p:spTree>
    <p:extLst>
      <p:ext uri="{BB962C8B-B14F-4D97-AF65-F5344CB8AC3E}">
        <p14:creationId xmlns:p14="http://schemas.microsoft.com/office/powerpoint/2010/main" val="2208336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4" name="Picture 3" descr="A graph showing the amount of exporting data&#10;&#10;Description automatically generated">
            <a:extLst>
              <a:ext uri="{FF2B5EF4-FFF2-40B4-BE49-F238E27FC236}">
                <a16:creationId xmlns:a16="http://schemas.microsoft.com/office/drawing/2014/main" id="{36F0605F-406D-235F-C538-D772A16FF686}"/>
              </a:ext>
            </a:extLst>
          </p:cNvPr>
          <p:cNvPicPr>
            <a:picLocks noChangeAspect="1"/>
          </p:cNvPicPr>
          <p:nvPr/>
        </p:nvPicPr>
        <p:blipFill>
          <a:blip r:embed="rId3"/>
          <a:stretch>
            <a:fillRect/>
          </a:stretch>
        </p:blipFill>
        <p:spPr>
          <a:xfrm>
            <a:off x="1760483" y="0"/>
            <a:ext cx="7772400" cy="6147262"/>
          </a:xfrm>
          <a:prstGeom prst="rect">
            <a:avLst/>
          </a:prstGeom>
        </p:spPr>
      </p:pic>
    </p:spTree>
    <p:extLst>
      <p:ext uri="{BB962C8B-B14F-4D97-AF65-F5344CB8AC3E}">
        <p14:creationId xmlns:p14="http://schemas.microsoft.com/office/powerpoint/2010/main" val="267371051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r>
              <a:rPr lang="en-US" dirty="0"/>
              <a:t>Shiny apps for rapid prototyping and communication</a:t>
            </a:r>
          </a:p>
        </p:txBody>
      </p:sp>
    </p:spTree>
    <p:extLst>
      <p:ext uri="{BB962C8B-B14F-4D97-AF65-F5344CB8AC3E}">
        <p14:creationId xmlns:p14="http://schemas.microsoft.com/office/powerpoint/2010/main" val="197278470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1751012" y="404729"/>
            <a:ext cx="8676222" cy="1066801"/>
          </a:xfrm>
        </p:spPr>
        <p:txBody>
          <a:bodyPr>
            <a:normAutofit/>
          </a:bodyPr>
          <a:lstStyle/>
          <a:p>
            <a:r>
              <a:rPr lang="en-US" dirty="0"/>
              <a:t>material</a:t>
            </a:r>
          </a:p>
        </p:txBody>
      </p:sp>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751012" y="2338087"/>
            <a:ext cx="8676222" cy="3900368"/>
          </a:xfrm>
        </p:spPr>
        <p:txBody>
          <a:bodyPr>
            <a:normAutofit/>
          </a:bodyPr>
          <a:lstStyle/>
          <a:p>
            <a:r>
              <a:rPr lang="en-US" dirty="0">
                <a:hlinkClick r:id="rId3">
                  <a:extLst>
                    <a:ext uri="{A12FA001-AC4F-418D-AE19-62706E023703}">
                      <ahyp:hlinkClr xmlns:ahyp="http://schemas.microsoft.com/office/drawing/2018/hyperlinkcolor" val="tx"/>
                    </a:ext>
                  </a:extLst>
                </a:hlinkClick>
              </a:rPr>
              <a:t>Material, code, exercises, activities</a:t>
            </a:r>
          </a:p>
          <a:p>
            <a:r>
              <a:rPr lang="en-US" dirty="0">
                <a:hlinkClick r:id="rId3"/>
              </a:rPr>
              <a:t>https://github.com/neelsoumya/visualization_lecture</a:t>
            </a:r>
            <a:endParaRPr lang="en-US" dirty="0"/>
          </a:p>
          <a:p>
            <a:endParaRPr lang="en-US" dirty="0"/>
          </a:p>
          <a:p>
            <a:r>
              <a:rPr lang="en-US" u="sng" dirty="0"/>
              <a:t>Derivations and technical details</a:t>
            </a:r>
          </a:p>
          <a:p>
            <a:r>
              <a:rPr lang="en-US" dirty="0">
                <a:hlinkClick r:id="rId4"/>
              </a:rPr>
              <a:t>https://github.com/neelsoumya/visualization_lecture/blob/main/mathematics_data_science.pdf</a:t>
            </a:r>
            <a:endParaRPr lang="en-US" dirty="0"/>
          </a:p>
          <a:p>
            <a:endParaRPr lang="en-US" dirty="0"/>
          </a:p>
        </p:txBody>
      </p:sp>
    </p:spTree>
    <p:extLst>
      <p:ext uri="{BB962C8B-B14F-4D97-AF65-F5344CB8AC3E}">
        <p14:creationId xmlns:p14="http://schemas.microsoft.com/office/powerpoint/2010/main" val="28995702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751012" y="5295900"/>
            <a:ext cx="8676222" cy="682113"/>
          </a:xfrm>
        </p:spPr>
        <p:txBody>
          <a:bodyPr>
            <a:normAutofit/>
          </a:bodyPr>
          <a:lstStyle/>
          <a:p>
            <a:endParaRPr lang="en-US"/>
          </a:p>
        </p:txBody>
      </p:sp>
      <p:pic>
        <p:nvPicPr>
          <p:cNvPr id="6" name="Picture 5" descr="A screen shot of a graph&#10;&#10;Description automatically generated">
            <a:extLst>
              <a:ext uri="{FF2B5EF4-FFF2-40B4-BE49-F238E27FC236}">
                <a16:creationId xmlns:a16="http://schemas.microsoft.com/office/drawing/2014/main" id="{00E98A0C-E304-629C-3D7B-E3756F2CB373}"/>
              </a:ext>
            </a:extLst>
          </p:cNvPr>
          <p:cNvPicPr>
            <a:picLocks noChangeAspect="1"/>
          </p:cNvPicPr>
          <p:nvPr/>
        </p:nvPicPr>
        <p:blipFill>
          <a:blip r:embed="rId3"/>
          <a:stretch>
            <a:fillRect/>
          </a:stretch>
        </p:blipFill>
        <p:spPr>
          <a:xfrm>
            <a:off x="3020685" y="1824623"/>
            <a:ext cx="6150629" cy="2983054"/>
          </a:xfrm>
          <a:prstGeom prst="roundRect">
            <a:avLst>
              <a:gd name="adj" fmla="val 4380"/>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itle 1">
            <a:extLst>
              <a:ext uri="{FF2B5EF4-FFF2-40B4-BE49-F238E27FC236}">
                <a16:creationId xmlns:a16="http://schemas.microsoft.com/office/drawing/2014/main" id="{4EB3D123-5411-A6B0-B150-D22C27E5ED35}"/>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err="1"/>
              <a:t>unSupervised</a:t>
            </a:r>
            <a:r>
              <a:rPr lang="en-US" dirty="0"/>
              <a:t> learning</a:t>
            </a:r>
          </a:p>
        </p:txBody>
      </p:sp>
    </p:spTree>
    <p:extLst>
      <p:ext uri="{BB962C8B-B14F-4D97-AF65-F5344CB8AC3E}">
        <p14:creationId xmlns:p14="http://schemas.microsoft.com/office/powerpoint/2010/main" val="21576574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751012" y="5516211"/>
            <a:ext cx="8676222" cy="722243"/>
          </a:xfrm>
        </p:spPr>
        <p:txBody>
          <a:bodyPr>
            <a:normAutofit/>
          </a:bodyPr>
          <a:lstStyle/>
          <a:p>
            <a:endParaRPr lang="en-US"/>
          </a:p>
        </p:txBody>
      </p:sp>
      <p:pic>
        <p:nvPicPr>
          <p:cNvPr id="6" name="Picture 5" descr="A graph of a graph&#10;&#10;Description automatically generated">
            <a:extLst>
              <a:ext uri="{FF2B5EF4-FFF2-40B4-BE49-F238E27FC236}">
                <a16:creationId xmlns:a16="http://schemas.microsoft.com/office/drawing/2014/main" id="{C0A2378E-8434-C666-4D53-08CD23ED4919}"/>
              </a:ext>
            </a:extLst>
          </p:cNvPr>
          <p:cNvPicPr>
            <a:picLocks noChangeAspect="1"/>
          </p:cNvPicPr>
          <p:nvPr/>
        </p:nvPicPr>
        <p:blipFill>
          <a:blip r:embed="rId3"/>
          <a:stretch>
            <a:fillRect/>
          </a:stretch>
        </p:blipFill>
        <p:spPr>
          <a:xfrm>
            <a:off x="2921000" y="2159000"/>
            <a:ext cx="6350000" cy="2540000"/>
          </a:xfrm>
          <a:prstGeom prst="rect">
            <a:avLst/>
          </a:prstGeom>
        </p:spPr>
      </p:pic>
      <p:sp>
        <p:nvSpPr>
          <p:cNvPr id="7" name="Title 1">
            <a:extLst>
              <a:ext uri="{FF2B5EF4-FFF2-40B4-BE49-F238E27FC236}">
                <a16:creationId xmlns:a16="http://schemas.microsoft.com/office/drawing/2014/main" id="{54304B0C-255E-D0A8-5BC5-3D17498E4886}"/>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err="1"/>
              <a:t>unSupervised</a:t>
            </a:r>
            <a:r>
              <a:rPr lang="en-US" dirty="0"/>
              <a:t> learning</a:t>
            </a:r>
          </a:p>
        </p:txBody>
      </p:sp>
    </p:spTree>
    <p:extLst>
      <p:ext uri="{BB962C8B-B14F-4D97-AF65-F5344CB8AC3E}">
        <p14:creationId xmlns:p14="http://schemas.microsoft.com/office/powerpoint/2010/main" val="37772279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5" name="Picture 4" descr="A screenshot of a graph&#10;&#10;Description automatically generated">
            <a:extLst>
              <a:ext uri="{FF2B5EF4-FFF2-40B4-BE49-F238E27FC236}">
                <a16:creationId xmlns:a16="http://schemas.microsoft.com/office/drawing/2014/main" id="{6F4480A6-F1A1-D48F-04DD-B9B6CF02079F}"/>
              </a:ext>
            </a:extLst>
          </p:cNvPr>
          <p:cNvPicPr>
            <a:picLocks noChangeAspect="1"/>
          </p:cNvPicPr>
          <p:nvPr/>
        </p:nvPicPr>
        <p:blipFill>
          <a:blip r:embed="rId3"/>
          <a:stretch>
            <a:fillRect/>
          </a:stretch>
        </p:blipFill>
        <p:spPr>
          <a:xfrm>
            <a:off x="2328862" y="1580145"/>
            <a:ext cx="7772400" cy="5159071"/>
          </a:xfrm>
          <a:prstGeom prst="rect">
            <a:avLst/>
          </a:prstGeom>
        </p:spPr>
      </p:pic>
      <p:sp>
        <p:nvSpPr>
          <p:cNvPr id="7" name="Title 1">
            <a:extLst>
              <a:ext uri="{FF2B5EF4-FFF2-40B4-BE49-F238E27FC236}">
                <a16:creationId xmlns:a16="http://schemas.microsoft.com/office/drawing/2014/main" id="{263EA774-3005-53E0-050A-8C78E3015584}"/>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err="1"/>
              <a:t>unSupervised</a:t>
            </a:r>
            <a:r>
              <a:rPr lang="en-US" dirty="0"/>
              <a:t> learning</a:t>
            </a:r>
          </a:p>
        </p:txBody>
      </p:sp>
    </p:spTree>
    <p:extLst>
      <p:ext uri="{BB962C8B-B14F-4D97-AF65-F5344CB8AC3E}">
        <p14:creationId xmlns:p14="http://schemas.microsoft.com/office/powerpoint/2010/main" val="42918739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1751012" y="4363271"/>
            <a:ext cx="8676222" cy="1066801"/>
          </a:xfrm>
        </p:spPr>
        <p:txBody>
          <a:bodyPr>
            <a:normAutofit/>
          </a:bodyPr>
          <a:lstStyle/>
          <a:p>
            <a:endParaRPr lang="en-US" dirty="0"/>
          </a:p>
        </p:txBody>
      </p:sp>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751012" y="5516211"/>
            <a:ext cx="8676222" cy="722243"/>
          </a:xfrm>
        </p:spPr>
        <p:txBody>
          <a:bodyPr>
            <a:normAutofit/>
          </a:bodyPr>
          <a:lstStyle/>
          <a:p>
            <a:endParaRPr lang="en-US"/>
          </a:p>
        </p:txBody>
      </p:sp>
      <p:pic>
        <p:nvPicPr>
          <p:cNvPr id="6" name="Picture 5" descr="A black text on a white background&#10;&#10;Description automatically generated">
            <a:extLst>
              <a:ext uri="{FF2B5EF4-FFF2-40B4-BE49-F238E27FC236}">
                <a16:creationId xmlns:a16="http://schemas.microsoft.com/office/drawing/2014/main" id="{B25BC05E-979F-D0A8-6F44-9E18C92E3F20}"/>
              </a:ext>
            </a:extLst>
          </p:cNvPr>
          <p:cNvPicPr>
            <a:picLocks noChangeAspect="1"/>
          </p:cNvPicPr>
          <p:nvPr/>
        </p:nvPicPr>
        <p:blipFill>
          <a:blip r:embed="rId3"/>
          <a:stretch>
            <a:fillRect/>
          </a:stretch>
        </p:blipFill>
        <p:spPr>
          <a:xfrm>
            <a:off x="3930650" y="3124200"/>
            <a:ext cx="4330700" cy="609600"/>
          </a:xfrm>
          <a:prstGeom prst="rect">
            <a:avLst/>
          </a:prstGeom>
        </p:spPr>
      </p:pic>
      <p:sp>
        <p:nvSpPr>
          <p:cNvPr id="7" name="Title 1">
            <a:extLst>
              <a:ext uri="{FF2B5EF4-FFF2-40B4-BE49-F238E27FC236}">
                <a16:creationId xmlns:a16="http://schemas.microsoft.com/office/drawing/2014/main" id="{A0B938A0-CB90-2B55-843A-6319027E1DD0}"/>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err="1"/>
              <a:t>unSupervised</a:t>
            </a:r>
            <a:r>
              <a:rPr lang="en-US" dirty="0"/>
              <a:t> learning</a:t>
            </a:r>
          </a:p>
        </p:txBody>
      </p:sp>
    </p:spTree>
    <p:extLst>
      <p:ext uri="{BB962C8B-B14F-4D97-AF65-F5344CB8AC3E}">
        <p14:creationId xmlns:p14="http://schemas.microsoft.com/office/powerpoint/2010/main" val="36711021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9289256" y="3692170"/>
            <a:ext cx="2811092" cy="722243"/>
          </a:xfrm>
        </p:spPr>
        <p:txBody>
          <a:bodyPr>
            <a:normAutofit lnSpcReduction="10000"/>
          </a:bodyPr>
          <a:lstStyle/>
          <a:p>
            <a:r>
              <a:rPr lang="en-US" dirty="0"/>
              <a:t>Information bottleneck</a:t>
            </a:r>
          </a:p>
        </p:txBody>
      </p:sp>
      <p:pic>
        <p:nvPicPr>
          <p:cNvPr id="5" name="Picture 4" descr="A diagram of a code&#10;&#10;Description automatically generated">
            <a:extLst>
              <a:ext uri="{FF2B5EF4-FFF2-40B4-BE49-F238E27FC236}">
                <a16:creationId xmlns:a16="http://schemas.microsoft.com/office/drawing/2014/main" id="{1B184B86-016B-D56C-A2E3-61FA0D4909F3}"/>
              </a:ext>
            </a:extLst>
          </p:cNvPr>
          <p:cNvPicPr>
            <a:picLocks noChangeAspect="1"/>
          </p:cNvPicPr>
          <p:nvPr/>
        </p:nvPicPr>
        <p:blipFill>
          <a:blip r:embed="rId3"/>
          <a:stretch>
            <a:fillRect/>
          </a:stretch>
        </p:blipFill>
        <p:spPr>
          <a:xfrm>
            <a:off x="2902744" y="1600061"/>
            <a:ext cx="6386512" cy="4906463"/>
          </a:xfrm>
          <a:prstGeom prst="rect">
            <a:avLst/>
          </a:prstGeom>
        </p:spPr>
      </p:pic>
      <p:sp>
        <p:nvSpPr>
          <p:cNvPr id="7" name="Title 1">
            <a:extLst>
              <a:ext uri="{FF2B5EF4-FFF2-40B4-BE49-F238E27FC236}">
                <a16:creationId xmlns:a16="http://schemas.microsoft.com/office/drawing/2014/main" id="{6B0B37A5-865B-A295-E323-C935AC466BD9}"/>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Important concept</a:t>
            </a:r>
          </a:p>
        </p:txBody>
      </p:sp>
    </p:spTree>
    <p:extLst>
      <p:ext uri="{BB962C8B-B14F-4D97-AF65-F5344CB8AC3E}">
        <p14:creationId xmlns:p14="http://schemas.microsoft.com/office/powerpoint/2010/main" val="7037499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3414529" y="2205851"/>
            <a:ext cx="4524143" cy="1810564"/>
          </a:xfrm>
        </p:spPr>
        <p:txBody>
          <a:bodyPr>
            <a:normAutofit/>
          </a:bodyPr>
          <a:lstStyle/>
          <a:p>
            <a:r>
              <a:rPr lang="en-US" dirty="0"/>
              <a:t>Finding structure in movie ratings</a:t>
            </a:r>
          </a:p>
          <a:p>
            <a:r>
              <a:rPr lang="en-US" dirty="0"/>
              <a:t>Patterns in consumer </a:t>
            </a:r>
            <a:r>
              <a:rPr lang="en-US" dirty="0" err="1"/>
              <a:t>behaviour</a:t>
            </a:r>
            <a:endParaRPr lang="en-US" dirty="0"/>
          </a:p>
          <a:p>
            <a:r>
              <a:rPr lang="en-US" dirty="0"/>
              <a:t>Stratifying patients</a:t>
            </a:r>
          </a:p>
        </p:txBody>
      </p:sp>
      <p:sp>
        <p:nvSpPr>
          <p:cNvPr id="4" name="Title 1">
            <a:extLst>
              <a:ext uri="{FF2B5EF4-FFF2-40B4-BE49-F238E27FC236}">
                <a16:creationId xmlns:a16="http://schemas.microsoft.com/office/drawing/2014/main" id="{A84543C2-9256-6D37-ACED-AB7C8DF3A248}"/>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applications of this idea</a:t>
            </a:r>
          </a:p>
        </p:txBody>
      </p:sp>
    </p:spTree>
    <p:extLst>
      <p:ext uri="{BB962C8B-B14F-4D97-AF65-F5344CB8AC3E}">
        <p14:creationId xmlns:p14="http://schemas.microsoft.com/office/powerpoint/2010/main" val="166302739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5789</TotalTime>
  <Words>892</Words>
  <Application>Microsoft Macintosh PowerPoint</Application>
  <PresentationFormat>Widescreen</PresentationFormat>
  <Paragraphs>102</Paragraphs>
  <Slides>34</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34</vt:i4>
      </vt:variant>
    </vt:vector>
  </HeadingPairs>
  <TitlesOfParts>
    <vt:vector size="38" baseType="lpstr">
      <vt:lpstr>Arial</vt:lpstr>
      <vt:lpstr>Calibri</vt:lpstr>
      <vt:lpstr>Century Gothic</vt:lpstr>
      <vt:lpstr>Mesh</vt:lpstr>
      <vt:lpstr>The basics of unsupervised learning</vt:lpstr>
      <vt:lpstr>Supervised 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activities</vt:lpstr>
      <vt:lpstr>PowerPoint Presentation</vt:lpstr>
      <vt:lpstr>PowerPoint Presentation</vt:lpstr>
      <vt:lpstr>PowerPoint Presentation</vt:lpstr>
      <vt:lpstr>PowerPoint Presentation</vt:lpstr>
      <vt:lpstr>Case study</vt:lpstr>
      <vt:lpstr>Case study</vt:lpstr>
      <vt:lpstr>PowerPoint Presentation</vt:lpstr>
      <vt:lpstr>T-test</vt:lpstr>
      <vt:lpstr>Design matrix   Glm  Correlated periodic  Exponential Hiow to pick How do I get to this out of data How do I communicate this to stakeholders   More tools for data visualization Generate data Visualize it High dumenosional data Results visualizE Communicate this  Cancer woring link winter environmental actiivis Rachel carson silent spring pitfalls prob visualize  </vt:lpstr>
      <vt:lpstr>Basics and pitfalls in data visualization      1. Know your audience      2. Pick visualization based on audience      3. Visualize data and then pick models      4. Add narrative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Shiny apps for rapid prototyping and communication</vt:lpstr>
      <vt:lpstr>material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Soumya Banerjee</dc:creator>
  <cp:lastModifiedBy>Soumya Banerjee</cp:lastModifiedBy>
  <cp:revision>62</cp:revision>
  <cp:lastPrinted>2023-09-21T09:58:26Z</cp:lastPrinted>
  <dcterms:created xsi:type="dcterms:W3CDTF">2023-09-18T08:47:09Z</dcterms:created>
  <dcterms:modified xsi:type="dcterms:W3CDTF">2023-10-06T13:39:34Z</dcterms:modified>
</cp:coreProperties>
</file>

<file path=docProps/thumbnail.jpeg>
</file>